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46" r:id="rId3"/>
    <p:sldId id="350" r:id="rId4"/>
    <p:sldId id="328" r:id="rId5"/>
    <p:sldId id="326" r:id="rId6"/>
    <p:sldId id="258" r:id="rId7"/>
    <p:sldId id="269" r:id="rId8"/>
    <p:sldId id="327" r:id="rId9"/>
    <p:sldId id="276" r:id="rId10"/>
    <p:sldId id="329" r:id="rId11"/>
    <p:sldId id="275" r:id="rId12"/>
    <p:sldId id="309" r:id="rId13"/>
    <p:sldId id="271" r:id="rId14"/>
    <p:sldId id="325" r:id="rId15"/>
    <p:sldId id="272" r:id="rId16"/>
    <p:sldId id="333" r:id="rId17"/>
    <p:sldId id="330" r:id="rId18"/>
    <p:sldId id="331" r:id="rId19"/>
    <p:sldId id="316" r:id="rId20"/>
    <p:sldId id="339" r:id="rId21"/>
    <p:sldId id="335" r:id="rId22"/>
    <p:sldId id="342" r:id="rId23"/>
    <p:sldId id="336" r:id="rId24"/>
    <p:sldId id="337" r:id="rId25"/>
    <p:sldId id="340" r:id="rId26"/>
    <p:sldId id="343" r:id="rId27"/>
    <p:sldId id="345" r:id="rId28"/>
    <p:sldId id="341" r:id="rId29"/>
    <p:sldId id="344" r:id="rId30"/>
    <p:sldId id="334" r:id="rId31"/>
    <p:sldId id="354" r:id="rId32"/>
    <p:sldId id="351" r:id="rId33"/>
    <p:sldId id="349" r:id="rId34"/>
    <p:sldId id="261" r:id="rId35"/>
    <p:sldId id="352" r:id="rId36"/>
    <p:sldId id="273" r:id="rId37"/>
    <p:sldId id="267" r:id="rId38"/>
    <p:sldId id="266" r:id="rId39"/>
    <p:sldId id="270" r:id="rId40"/>
    <p:sldId id="277" r:id="rId41"/>
    <p:sldId id="285" r:id="rId42"/>
    <p:sldId id="348" r:id="rId43"/>
    <p:sldId id="268" r:id="rId44"/>
    <p:sldId id="332" r:id="rId45"/>
    <p:sldId id="311" r:id="rId46"/>
    <p:sldId id="347" r:id="rId47"/>
    <p:sldId id="304" r:id="rId48"/>
    <p:sldId id="310" r:id="rId49"/>
    <p:sldId id="317" r:id="rId50"/>
    <p:sldId id="318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33CC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2613" autoAdjust="0"/>
  </p:normalViewPr>
  <p:slideViewPr>
    <p:cSldViewPr>
      <p:cViewPr varScale="1">
        <p:scale>
          <a:sx n="53" d="100"/>
          <a:sy n="53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008F5-3F48-44FB-8D79-869A61BBCF50}" type="datetimeFigureOut">
              <a:rPr lang="en-US" smtClean="0"/>
              <a:pPr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7D22C-4764-40FA-BF65-EE5F2FE6F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D037B-8E8B-4409-92F5-802F6ADFCCF5}" type="slidenum">
              <a:rPr lang="en-US"/>
              <a:pPr/>
              <a:t>42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FEEA2-E98F-4F1D-B6EE-2566C930D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0836-CC0B-4F2F-B57F-C0142FF6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BB1F6-4B5D-4FA0-BBD9-84274B36D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90C84-50C3-4EFF-80A9-D74ABF249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30347-6A9C-4616-8107-5DF95261A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FCA9E-41EA-4463-A0FE-D1CF90308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B4521-AF2A-4B13-824C-0403CDC4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8E97-3BA9-4668-AA2E-0E32235CF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A0E3-218A-4395-BB9C-71E9342A8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8EF5-615F-45A3-BEBB-2A1D0A97B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4353-DA95-45B7-B12E-694FD92A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A047-BF60-4A70-9D65-F724D1487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E95646E6-9DC4-45A9-9607-A74B6ACAC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osenfeld\Desktop\CRIME%20STOPPERS%20FEB%20MEETING\Family%20%20%20Sheriff's%20Office%20Asking%20for%20Information%20in%20Kerman%20Stabbing%20%20%20KSEE%2024%20News%20-%20Central%20Valley's%20News%20Station%20%20Fresno-Visalia%20-%20News,%20Sports,%20Weather%20%20%20Local%20News.wmv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osenfeld\Desktop\CRIME%20STOPPERS%20FEB%20MEETING\CS%20De%20La%20Torre%20187_1Mb.wmv" TargetMode="Externa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osenfeld\Desktop\CRIME%20STOPPERS%20FEB%20MEETING\CCM-34351_GunBounty_Small.mp4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osenfeld\Desktop\CRIME%20STOPPERS%20FEB%20MEETING\CS%20VOICE%20Task%20Force%2030_1Mb.wmv" TargetMode="Externa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osenfeld\Documents\CS%20Insurance%20Fraud_2Mb.wmv" TargetMode="Externa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osenfeld\Desktop\CRIME%20STOPPERS%20FEB%20MEETING\JUNE%20JAM%2015.wmv" TargetMode="Externa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7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Maximizing Local Media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WHY I’M HERE.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 Narrow" pitchFamily="34" charset="0"/>
              </a:rPr>
              <a:t>I’m here to help.</a:t>
            </a:r>
          </a:p>
          <a:p>
            <a:pPr eaLnBrk="1" hangingPunct="1"/>
            <a:r>
              <a:rPr lang="en-US" b="1" dirty="0" smtClean="0">
                <a:latin typeface="Arial Narrow" pitchFamily="34" charset="0"/>
              </a:rPr>
              <a:t>Or at least give you the Media Perspective</a:t>
            </a:r>
          </a:p>
          <a:p>
            <a:pPr eaLnBrk="1" hangingPunct="1"/>
            <a:endParaRPr lang="en-US" b="1" dirty="0" smtClean="0">
              <a:latin typeface="Arial Narrow" pitchFamily="34" charset="0"/>
            </a:endParaRPr>
          </a:p>
          <a:p>
            <a:pPr eaLnBrk="1" hangingPunct="1"/>
            <a:endParaRPr lang="en-US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90650"/>
            <a:ext cx="424338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3250" y="995363"/>
            <a:ext cx="33981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What is </a:t>
            </a:r>
          </a:p>
          <a:p>
            <a:pPr>
              <a:defRPr/>
            </a:pPr>
            <a:r>
              <a:rPr lang="en-US" sz="60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Television?</a:t>
            </a:r>
            <a:endParaRPr lang="en-US" sz="60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  <a:p>
            <a:pPr>
              <a:defRPr/>
            </a:pPr>
            <a:endParaRPr lang="en-US" sz="60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  <a:p>
            <a:pPr>
              <a:defRPr/>
            </a:pPr>
            <a:r>
              <a:rPr lang="en-US" sz="6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One Word.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5334000"/>
            <a:ext cx="466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(You could substitute Radio, Newspaper)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03250" y="1179513"/>
            <a:ext cx="7791235" cy="32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endParaRPr lang="en-US" sz="60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6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  </a:t>
            </a:r>
            <a:r>
              <a:rPr lang="en-US" sz="6000" b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Television </a:t>
            </a:r>
            <a:r>
              <a:rPr lang="en-US" sz="6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is a</a:t>
            </a:r>
          </a:p>
          <a:p>
            <a:pPr>
              <a:lnSpc>
                <a:spcPct val="75000"/>
              </a:lnSpc>
              <a:defRPr/>
            </a:pPr>
            <a:r>
              <a:rPr lang="en-US" sz="15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BUSINESS.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FACTS ABOUT LOCAL MEDIA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 Narrow" pitchFamily="34" charset="0"/>
              </a:rPr>
              <a:t>We are bombarded with requests everyday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 Narrow" pitchFamily="34" charset="0"/>
              </a:rPr>
              <a:t>We have no obligation to cover, sponsor every event, we already do A LOT for our communities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 Narrow" pitchFamily="34" charset="0"/>
              </a:rPr>
              <a:t>We reach massive amounts of people, thus </a:t>
            </a:r>
            <a:r>
              <a:rPr lang="en-US" sz="2800" b="1" dirty="0" err="1" smtClean="0">
                <a:latin typeface="Arial Narrow" pitchFamily="34" charset="0"/>
              </a:rPr>
              <a:t>BROADcasting</a:t>
            </a:r>
            <a:r>
              <a:rPr lang="en-US" sz="2800" b="1" dirty="0" smtClean="0">
                <a:latin typeface="Arial Narrow" pitchFamily="34" charset="0"/>
              </a:rPr>
              <a:t>, and we don’t need to reach the people at your event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 Narrow" pitchFamily="34" charset="0"/>
              </a:rPr>
              <a:t>We have less people than we did 5 years ago but We want to help if we can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 Narrow" pitchFamily="34" charset="0"/>
              </a:rPr>
              <a:t>We want to be </a:t>
            </a:r>
            <a:r>
              <a:rPr lang="en-US" sz="2800" b="1" dirty="0" err="1" smtClean="0">
                <a:latin typeface="Arial Narrow" pitchFamily="34" charset="0"/>
              </a:rPr>
              <a:t>hyperlocal</a:t>
            </a:r>
            <a:endParaRPr lang="en-US" sz="28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 Narrow" pitchFamily="34" charset="0"/>
              </a:rPr>
              <a:t>Probably someone at the station wants to help you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 Narrow" pitchFamily="34" charset="0"/>
              </a:rPr>
              <a:t>But there has to be at better BUSINESS REASON for it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-76200" y="1752600"/>
            <a:ext cx="4572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Valley Crime Stoppers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American </a:t>
            </a:r>
            <a:r>
              <a:rPr lang="en-US" sz="2000" dirty="0">
                <a:latin typeface="Arial Narrow" pitchFamily="34" charset="0"/>
              </a:rPr>
              <a:t>Red Cross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 Narrow" pitchFamily="34" charset="0"/>
              </a:rPr>
              <a:t>March of Dimes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 Narrow" pitchFamily="34" charset="0"/>
              </a:rPr>
              <a:t>Salvation Army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 Narrow" pitchFamily="34" charset="0"/>
              </a:rPr>
              <a:t>American Heart Association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 Narrow" pitchFamily="34" charset="0"/>
              </a:rPr>
              <a:t>Susan G. </a:t>
            </a:r>
            <a:r>
              <a:rPr lang="en-US" sz="2000" dirty="0" err="1">
                <a:latin typeface="Arial Narrow" pitchFamily="34" charset="0"/>
              </a:rPr>
              <a:t>Komen</a:t>
            </a:r>
            <a:r>
              <a:rPr lang="en-US" sz="2000" dirty="0">
                <a:latin typeface="Arial Narrow" pitchFamily="34" charset="0"/>
              </a:rPr>
              <a:t> Race for the Cure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 Narrow" pitchFamily="34" charset="0"/>
              </a:rPr>
              <a:t>The Pink Show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 Narrow" pitchFamily="34" charset="0"/>
              </a:rPr>
              <a:t>Make A Wish Foundation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Fresno </a:t>
            </a:r>
            <a:r>
              <a:rPr lang="en-US" sz="2000" dirty="0">
                <a:latin typeface="Arial Narrow" pitchFamily="34" charset="0"/>
              </a:rPr>
              <a:t>PBID (Property Based Improvement District)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 Narrow" pitchFamily="34" charset="0"/>
              </a:rPr>
              <a:t>Taste of Armenia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 Narrow" pitchFamily="34" charset="0"/>
              </a:rPr>
              <a:t>Rotary </a:t>
            </a:r>
            <a:r>
              <a:rPr lang="en-US" sz="2000" dirty="0" err="1">
                <a:latin typeface="Arial Narrow" pitchFamily="34" charset="0"/>
              </a:rPr>
              <a:t>Storyland</a:t>
            </a:r>
            <a:r>
              <a:rPr lang="en-US" sz="2000" dirty="0">
                <a:latin typeface="Arial Narrow" pitchFamily="34" charset="0"/>
              </a:rPr>
              <a:t> &amp; </a:t>
            </a:r>
            <a:r>
              <a:rPr lang="en-US" sz="2000" dirty="0" err="1">
                <a:latin typeface="Arial Narrow" pitchFamily="34" charset="0"/>
              </a:rPr>
              <a:t>Playland</a:t>
            </a:r>
            <a:endParaRPr lang="en-US" sz="2000" dirty="0">
              <a:latin typeface="Arial Narrow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latin typeface="Arial Narrow" pitchFamily="34" charset="0"/>
              </a:rPr>
              <a:t>Center for Advanced Research &amp; Technology (CART)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Arial Narrow" pitchFamily="34" charset="0"/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>
              <a:latin typeface="Arial Narrow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381000"/>
            <a:ext cx="9144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5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CONNECTED TO THE COMMUNITY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3962400" y="1752600"/>
            <a:ext cx="49530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The Big Fresno Fair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Make a Difference Day/City of Fresno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Granville Home of Home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Boys &amp; Girls Club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Fresno Performing Arts Council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Central Valley Business Incubator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Catholic Charities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Two Cities Marathon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Buddy Check Breast Cancer Awareness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Philanthropy Inspired by the Needs of our Community (</a:t>
            </a:r>
            <a:r>
              <a:rPr lang="en-US" sz="2000" i="1">
                <a:latin typeface="Arial Narrow" pitchFamily="34" charset="0"/>
              </a:rPr>
              <a:t>PINC</a:t>
            </a:r>
            <a:r>
              <a:rPr lang="en-US" sz="2000">
                <a:latin typeface="Arial Narrow" pitchFamily="34" charset="0"/>
              </a:rPr>
              <a:t>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First 5 Fresno County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>
                <a:latin typeface="Arial Narrow" pitchFamily="34" charset="0"/>
              </a:rPr>
              <a:t>And Countless More…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0" y="1017588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Arial Black" pitchFamily="34" charset="0"/>
              </a:rPr>
              <a:t>More Than Any Other Central Valley Television Station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1017588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WHAT IS IMPORTANT TO MEDIA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Arial Narrow" pitchFamily="34" charset="0"/>
              </a:rPr>
              <a:t>Revenue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Arial Narrow" pitchFamily="34" charset="0"/>
              </a:rPr>
              <a:t>Ratings/Viewership/Readership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Arial Narrow" pitchFamily="34" charset="0"/>
              </a:rPr>
              <a:t>Content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Arial Narrow" pitchFamily="34" charset="0"/>
              </a:rPr>
              <a:t>User Generated Content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Arial Narrow" pitchFamily="34" charset="0"/>
              </a:rPr>
              <a:t>Web Traffic, Social Media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Arial Narrow" pitchFamily="34" charset="0"/>
              </a:rPr>
              <a:t>Exclusivity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Arial Narrow" pitchFamily="34" charset="0"/>
              </a:rPr>
              <a:t>Ease (Less positions)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Arial Narrow" pitchFamily="34" charset="0"/>
              </a:rPr>
              <a:t>Revenue</a:t>
            </a:r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 cstate="print"/>
          <a:srcRect r="7690"/>
          <a:stretch>
            <a:fillRect/>
          </a:stretch>
        </p:blipFill>
        <p:spPr bwMode="auto">
          <a:xfrm>
            <a:off x="5410200" y="1371600"/>
            <a:ext cx="3733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 l="32123" r="33612"/>
          <a:stretch>
            <a:fillRect/>
          </a:stretch>
        </p:blipFill>
        <p:spPr bwMode="auto">
          <a:xfrm>
            <a:off x="0" y="3581400"/>
            <a:ext cx="16541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0" y="304800"/>
            <a:ext cx="9144000" cy="68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5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How Many </a:t>
            </a: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Media Outlets</a:t>
            </a:r>
            <a:endParaRPr lang="en-US" sz="5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0" y="834259"/>
            <a:ext cx="9144000" cy="68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Do Need to Work With?</a:t>
            </a:r>
            <a:endParaRPr lang="en-US" sz="5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3724275"/>
            <a:ext cx="6096000" cy="2914650"/>
            <a:chOff x="0" y="3724275"/>
            <a:chExt cx="6096000" cy="2914650"/>
          </a:xfrm>
        </p:grpSpPr>
        <p:pic>
          <p:nvPicPr>
            <p:cNvPr id="20484" name="Picture 5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2181225" y="4038600"/>
              <a:ext cx="638175" cy="63817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48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5700" y="4113213"/>
              <a:ext cx="876300" cy="49053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48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33701" r="33612"/>
            <a:stretch>
              <a:fillRect/>
            </a:stretch>
          </p:blipFill>
          <p:spPr bwMode="auto">
            <a:xfrm>
              <a:off x="0" y="3733800"/>
              <a:ext cx="157797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32123" r="33612"/>
            <a:stretch>
              <a:fillRect/>
            </a:stretch>
          </p:blipFill>
          <p:spPr bwMode="auto">
            <a:xfrm>
              <a:off x="1447800" y="3724275"/>
              <a:ext cx="165417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32123" r="33612"/>
            <a:stretch>
              <a:fillRect/>
            </a:stretch>
          </p:blipFill>
          <p:spPr bwMode="auto">
            <a:xfrm>
              <a:off x="4441825" y="3724275"/>
              <a:ext cx="165417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l="32123" r="33612"/>
            <a:stretch>
              <a:fillRect/>
            </a:stretch>
          </p:blipFill>
          <p:spPr bwMode="auto">
            <a:xfrm>
              <a:off x="2971800" y="3733800"/>
              <a:ext cx="165417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0" y="4263259"/>
              <a:ext cx="6096000" cy="68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sz="5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w Cen MT Condensed Extra Bold" pitchFamily="34" charset="0"/>
                </a:rPr>
                <a:t>TELEVISION Stations</a:t>
              </a:r>
              <a:endParaRPr lang="en-US" sz="5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0" y="2428875"/>
            <a:ext cx="6096000" cy="1381125"/>
            <a:chOff x="0" y="2428875"/>
            <a:chExt cx="6096000" cy="1381125"/>
          </a:xfrm>
        </p:grpSpPr>
        <p:pic>
          <p:nvPicPr>
            <p:cNvPr id="20494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 l="32123" r="33612"/>
            <a:stretch>
              <a:fillRect/>
            </a:stretch>
          </p:blipFill>
          <p:spPr bwMode="auto">
            <a:xfrm>
              <a:off x="350838" y="2428875"/>
              <a:ext cx="792162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23"/>
            <p:cNvPicPr>
              <a:picLocks noChangeAspect="1" noChangeArrowheads="1"/>
            </p:cNvPicPr>
            <p:nvPr/>
          </p:nvPicPr>
          <p:blipFill>
            <a:blip r:embed="rId3" cstate="print"/>
            <a:srcRect l="32123" r="33612"/>
            <a:stretch>
              <a:fillRect/>
            </a:stretch>
          </p:blipFill>
          <p:spPr bwMode="auto">
            <a:xfrm>
              <a:off x="1112838" y="2428875"/>
              <a:ext cx="792162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 l="32123" r="33612"/>
            <a:stretch>
              <a:fillRect/>
            </a:stretch>
          </p:blipFill>
          <p:spPr bwMode="auto">
            <a:xfrm>
              <a:off x="1874838" y="2428875"/>
              <a:ext cx="792162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7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32123" r="33612"/>
            <a:stretch>
              <a:fillRect/>
            </a:stretch>
          </p:blipFill>
          <p:spPr bwMode="auto">
            <a:xfrm>
              <a:off x="2636838" y="2428875"/>
              <a:ext cx="792162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26"/>
            <p:cNvPicPr>
              <a:picLocks noChangeAspect="1" noChangeArrowheads="1"/>
            </p:cNvPicPr>
            <p:nvPr/>
          </p:nvPicPr>
          <p:blipFill>
            <a:blip r:embed="rId3" cstate="print"/>
            <a:srcRect l="32123" r="33612"/>
            <a:stretch>
              <a:fillRect/>
            </a:stretch>
          </p:blipFill>
          <p:spPr bwMode="auto">
            <a:xfrm>
              <a:off x="3398838" y="2428875"/>
              <a:ext cx="792162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27"/>
            <p:cNvPicPr>
              <a:picLocks noChangeAspect="1" noChangeArrowheads="1"/>
            </p:cNvPicPr>
            <p:nvPr/>
          </p:nvPicPr>
          <p:blipFill>
            <a:blip r:embed="rId3" cstate="print"/>
            <a:srcRect l="32123" r="33612"/>
            <a:stretch>
              <a:fillRect/>
            </a:stretch>
          </p:blipFill>
          <p:spPr bwMode="auto">
            <a:xfrm>
              <a:off x="4160838" y="2428875"/>
              <a:ext cx="792162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 l="32123" r="33612"/>
            <a:stretch>
              <a:fillRect/>
            </a:stretch>
          </p:blipFill>
          <p:spPr bwMode="auto">
            <a:xfrm>
              <a:off x="4922838" y="2428875"/>
              <a:ext cx="792162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0" y="2743200"/>
              <a:ext cx="6096000" cy="68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defRPr/>
              </a:pPr>
              <a:r>
                <a:rPr lang="en-US" sz="5400" b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w Cen MT Condensed Extra Bold" pitchFamily="34" charset="0"/>
                </a:rPr>
                <a:t>RADIO Stations</a:t>
              </a:r>
              <a:endParaRPr lang="en-US" sz="5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yfashionkiss.com/sitebuildercontent/sitebuilderpictures/webassets/TwoMode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5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TWO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TWO MODELS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noProof="0" dirty="0" smtClean="0">
                <a:latin typeface="Arial Narrow" pitchFamily="34" charset="0"/>
              </a:rPr>
              <a:t>Work with All the Television Stations in the Market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Have</a:t>
            </a:r>
            <a:r>
              <a:rPr kumimoji="0" lang="en-US" sz="3200" b="1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 Exclusive Arrangement with One TV Station, One Radio Group, One Newspaper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cdn.dailyclipart.net/wp-content/uploads/medium/Wedding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52550"/>
            <a:ext cx="4176346" cy="542925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EXCLUSIVITY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A6BEA4A0-9F36-45CC-B825-ED935C73441D"/>
          <p:cNvPicPr>
            <a:picLocks noChangeAspect="1" noChangeArrowheads="1"/>
          </p:cNvPicPr>
          <p:nvPr/>
        </p:nvPicPr>
        <p:blipFill>
          <a:blip r:embed="rId2" cstate="print"/>
          <a:srcRect l="15929" t="4369" b="8139"/>
          <a:stretch>
            <a:fillRect/>
          </a:stretch>
        </p:blipFill>
        <p:spPr bwMode="auto">
          <a:xfrm rot="5400000">
            <a:off x="41200" y="1330400"/>
            <a:ext cx="44134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329535"/>
            <a:ext cx="159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w Cen MT Condensed Extra Bold" pitchFamily="34" charset="0"/>
              </a:rPr>
              <a:t>Mike Garcia</a:t>
            </a:r>
            <a:endParaRPr lang="en-US" sz="2400" dirty="0">
              <a:latin typeface="Tw Cen MT Condensed Extra Bold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4419600" y="228600"/>
            <a:ext cx="4495800" cy="3581400"/>
          </a:xfrm>
          <a:prstGeom prst="wedgeRoundRectCallout">
            <a:avLst>
              <a:gd name="adj1" fmla="val -70380"/>
              <a:gd name="adj2" fmla="val 11129"/>
              <a:gd name="adj3" fmla="val 1666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33400"/>
            <a:ext cx="36494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1" dirty="0" smtClean="0">
                <a:latin typeface="Arial Narrow" pitchFamily="34" charset="0"/>
              </a:rPr>
              <a:t>“Use Them Like They are Going to Use You.”</a:t>
            </a:r>
          </a:p>
          <a:p>
            <a:endParaRPr lang="en-US" sz="1600" i="1" dirty="0">
              <a:latin typeface="Arial Narrow" pitchFamily="34" charset="0"/>
            </a:endParaRPr>
          </a:p>
          <a:p>
            <a:pPr algn="r"/>
            <a:r>
              <a:rPr lang="en-US" sz="3200" i="1" dirty="0" smtClean="0">
                <a:latin typeface="Arial Narrow" pitchFamily="34" charset="0"/>
              </a:rPr>
              <a:t>-Mike Garcia</a:t>
            </a:r>
            <a:endParaRPr lang="en-US" sz="3200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_Jail w LOGO sm blue.jpg"/>
          <p:cNvPicPr>
            <a:picLocks noChangeAspect="1"/>
          </p:cNvPicPr>
          <p:nvPr/>
        </p:nvPicPr>
        <p:blipFill>
          <a:blip r:embed="rId2" cstate="screen"/>
          <a:srcRect t="11852" b="8148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7" name="Picture 5" descr="KSEE 24_WH_H_v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9" y="4495800"/>
            <a:ext cx="32425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 descr="https://encrypted-tbn0.google.com/images?q=tbn:ANd9GcSbtvl7RLzJf6CghWmO8QbiEQlcowdMzLru2FWm7N7U3Deg7I4g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114800"/>
            <a:ext cx="1981200" cy="1371600"/>
          </a:xfrm>
          <a:prstGeom prst="rect">
            <a:avLst/>
          </a:prstGeom>
          <a:noFill/>
        </p:spPr>
      </p:pic>
      <p:pic>
        <p:nvPicPr>
          <p:cNvPr id="86020" name="Picture 4" descr="http://www.seiu521.org/files/2012/01/Fresno-Bee-Logo.jpg"/>
          <p:cNvPicPr>
            <a:picLocks noChangeAspect="1" noChangeArrowheads="1"/>
          </p:cNvPicPr>
          <p:nvPr/>
        </p:nvPicPr>
        <p:blipFill>
          <a:blip r:embed="rId5" cstate="print"/>
          <a:srcRect b="45342"/>
          <a:stretch>
            <a:fillRect/>
          </a:stretch>
        </p:blipFill>
        <p:spPr bwMode="auto">
          <a:xfrm>
            <a:off x="5562600" y="4572000"/>
            <a:ext cx="3343275" cy="4091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3352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rgbClr val="CC33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gneto" pitchFamily="82" charset="0"/>
              </a:rPr>
              <a:t>Exclusive Media Sponsors</a:t>
            </a:r>
            <a:endParaRPr lang="en-US" sz="3600" b="1" dirty="0">
              <a:ln w="12700">
                <a:solidFill>
                  <a:srgbClr val="CC330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gneto" pitchFamily="82" charset="0"/>
            </a:endParaRPr>
          </a:p>
        </p:txBody>
      </p:sp>
      <p:pic>
        <p:nvPicPr>
          <p:cNvPr id="9" name="Picture 8" descr="CS_Jail w LOGO sm blue.jpg"/>
          <p:cNvPicPr>
            <a:picLocks noChangeAspect="1"/>
          </p:cNvPicPr>
          <p:nvPr/>
        </p:nvPicPr>
        <p:blipFill>
          <a:blip r:embed="rId2" cstate="screen"/>
          <a:srcRect t="94815"/>
          <a:stretch>
            <a:fillRect/>
          </a:stretch>
        </p:blipFill>
        <p:spPr>
          <a:xfrm>
            <a:off x="0" y="6591300"/>
            <a:ext cx="9144000" cy="266700"/>
          </a:xfrm>
          <a:prstGeom prst="rect">
            <a:avLst/>
          </a:prstGeom>
        </p:spPr>
      </p:pic>
      <p:pic>
        <p:nvPicPr>
          <p:cNvPr id="86022" name="Picture 6" descr="http://jsaweb.com/images/pic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486400"/>
            <a:ext cx="4800600" cy="10215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Produce &amp; Air Weekly Re-enactments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</a:p>
          <a:p>
            <a:r>
              <a:rPr lang="en-US" b="1" dirty="0" smtClean="0">
                <a:latin typeface="Arial Narrow" pitchFamily="34" charset="0"/>
              </a:rPr>
              <a:t>Air Image &amp; Call to Action Spots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  <a:endParaRPr lang="en-US" sz="14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Most Wanted (M,W,F)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  <a:endParaRPr lang="en-US" sz="14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Arrest of the Day (M,W,F)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  <a:endParaRPr lang="en-US" sz="14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All Crime Stories Direct to Crime Stoppers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  <a:endParaRPr lang="en-US" sz="14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Pipeline to Newsroom</a:t>
            </a:r>
          </a:p>
          <a:p>
            <a:r>
              <a:rPr lang="en-US" b="1" dirty="0" smtClean="0">
                <a:latin typeface="Arial Narrow" pitchFamily="34" charset="0"/>
              </a:rPr>
              <a:t>Cover Press Conferences</a:t>
            </a:r>
          </a:p>
          <a:p>
            <a:r>
              <a:rPr lang="en-US" b="1" dirty="0" smtClean="0">
                <a:latin typeface="Arial Narrow" pitchFamily="34" charset="0"/>
              </a:rPr>
              <a:t>Produce &amp; Air Fundraising Promos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  <a:endParaRPr lang="en-US" sz="1400" b="1" dirty="0">
              <a:latin typeface="Arial Narrow" pitchFamily="34" charset="0"/>
            </a:endParaRPr>
          </a:p>
        </p:txBody>
      </p:sp>
      <p:pic>
        <p:nvPicPr>
          <p:cNvPr id="4" name="Picture 5" descr="KSEE 24_WH_H_v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5247" y="6019800"/>
            <a:ext cx="32425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TELEVISION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S_JailClosed_sm_blue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Family   Sheriff's Office Asking for Information in Kerman Stabbing   KSEE 24 News - Central Valley's News Station  Fresno-Visalia - News, Sports, Weather   Local New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399" y="1295400"/>
            <a:ext cx="8866909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381000"/>
            <a:ext cx="8778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CRIME STORIES &gt;&gt;CS BRAND</a:t>
            </a:r>
            <a:endParaRPr lang="en-US" sz="6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S_JailClosed_sm_blue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S De La Torre 187_1Mb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27635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81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TV REENACTMENTS</a:t>
            </a:r>
            <a:endParaRPr lang="en-US" sz="6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S_JailClosed_sm_blue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CM-34351_GunBounty_Smal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" y="1276350"/>
            <a:ext cx="7315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81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TV DOUBLE REWARDS</a:t>
            </a:r>
            <a:endParaRPr lang="en-US" sz="6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S_JailClosed_sm_blue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S VOICE Task Force 30_1Mb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1238250"/>
            <a:ext cx="7391400" cy="554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TV SEXUAL PREDATORS</a:t>
            </a:r>
            <a:endParaRPr lang="en-US" sz="6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_JailClosed_sm_blue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S Insurance Fraud_2Mb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" y="1276350"/>
            <a:ext cx="8839200" cy="497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381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TV INSURANCE FRAUD</a:t>
            </a:r>
            <a:endParaRPr lang="en-US" sz="6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S_JailClosed_sm_blue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JUNE JAM 1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9600" y="1295400"/>
            <a:ext cx="80010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81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TV FUNDRAISING PROMOS</a:t>
            </a:r>
            <a:endParaRPr lang="en-US" sz="6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_JailClosed_sm_blue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29161"/>
            <a:ext cx="7718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SUCCESSFUL CAMPAIGNS</a:t>
            </a:r>
            <a:endParaRPr lang="en-US" sz="6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43588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Domestic Violence</a:t>
            </a:r>
          </a:p>
          <a:p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Ag Crimes</a:t>
            </a:r>
          </a:p>
          <a:p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Gun Buyback </a:t>
            </a:r>
          </a:p>
          <a:p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Meth to Death</a:t>
            </a:r>
          </a:p>
          <a:p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Bust the Harvest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525963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One Media Outlet’s Commitment, More Than You’ll Ever Get With Sharing Between Them All</a:t>
            </a:r>
          </a:p>
          <a:p>
            <a:r>
              <a:rPr lang="en-US" b="1" dirty="0" smtClean="0">
                <a:latin typeface="Arial Narrow" pitchFamily="34" charset="0"/>
              </a:rPr>
              <a:t>One TV Station Reaches 60% of Fresno Market Viewers, 1.3 Million in 1-2 weeks, 95% Over Time</a:t>
            </a:r>
          </a:p>
          <a:p>
            <a:r>
              <a:rPr lang="en-US" b="1" dirty="0" smtClean="0">
                <a:latin typeface="Arial Narrow" pitchFamily="34" charset="0"/>
              </a:rPr>
              <a:t>CS Gets Commitment, Branding, </a:t>
            </a:r>
            <a:r>
              <a:rPr lang="en-US" b="1" u="sng" dirty="0" smtClean="0">
                <a:latin typeface="Arial Narrow" pitchFamily="34" charset="0"/>
              </a:rPr>
              <a:t>Board Members </a:t>
            </a:r>
          </a:p>
          <a:p>
            <a:r>
              <a:rPr lang="en-US" b="1" dirty="0" smtClean="0">
                <a:latin typeface="Arial Narrow" pitchFamily="34" charset="0"/>
              </a:rPr>
              <a:t>Media Receives</a:t>
            </a:r>
          </a:p>
          <a:p>
            <a:pPr lvl="1"/>
            <a:r>
              <a:rPr lang="en-US" b="1" dirty="0" smtClean="0">
                <a:latin typeface="Arial Narrow" pitchFamily="34" charset="0"/>
              </a:rPr>
              <a:t>Some Exclusive Information/Content from Law Enforcement</a:t>
            </a:r>
          </a:p>
          <a:p>
            <a:pPr lvl="1"/>
            <a:r>
              <a:rPr lang="en-US" b="1" dirty="0" smtClean="0">
                <a:latin typeface="Arial Narrow" pitchFamily="34" charset="0"/>
              </a:rPr>
              <a:t>Recognition</a:t>
            </a:r>
          </a:p>
          <a:p>
            <a:pPr lvl="1"/>
            <a:r>
              <a:rPr lang="en-US" b="1" dirty="0" smtClean="0">
                <a:latin typeface="Arial Narrow" pitchFamily="34" charset="0"/>
              </a:rPr>
              <a:t>Connection to Doing Good in Community</a:t>
            </a:r>
          </a:p>
          <a:p>
            <a:pPr lvl="1"/>
            <a:r>
              <a:rPr lang="en-US" b="1" dirty="0" smtClean="0">
                <a:latin typeface="Arial Narrow" pitchFamily="34" charset="0"/>
              </a:rPr>
              <a:t>Sponsorship </a:t>
            </a:r>
            <a:r>
              <a:rPr lang="en-US" b="1" dirty="0" err="1" smtClean="0">
                <a:latin typeface="Arial Narrow" pitchFamily="34" charset="0"/>
              </a:rPr>
              <a:t>Opps</a:t>
            </a:r>
            <a:r>
              <a:rPr lang="en-US" b="1" dirty="0" smtClean="0">
                <a:latin typeface="Arial Narrow" pitchFamily="34" charset="0"/>
              </a:rPr>
              <a:t> to Sell</a:t>
            </a:r>
          </a:p>
          <a:p>
            <a:pPr lvl="1"/>
            <a:endParaRPr lang="en-US" b="1" dirty="0" smtClean="0">
              <a:latin typeface="Arial Narrow" pitchFamily="34" charset="0"/>
            </a:endParaRPr>
          </a:p>
          <a:p>
            <a:pPr lvl="1"/>
            <a:endParaRPr lang="en-US" b="1" dirty="0">
              <a:latin typeface="Arial Narrow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WHY EXCLUSIVITY</a:t>
            </a:r>
            <a:r>
              <a:rPr kumimoji="0" lang="en-US" sz="54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 WORKS</a:t>
            </a:r>
            <a:endParaRPr kumimoji="0" lang="en-US" sz="54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S_JailClosed_sm_blue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62000"/>
            <a:ext cx="77802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2011 BENCHMARKS</a:t>
            </a:r>
            <a:endParaRPr lang="en-US" sz="80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09800"/>
            <a:ext cx="77777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       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10,000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 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Arrests</a:t>
            </a:r>
          </a:p>
          <a:p>
            <a:r>
              <a:rPr lang="en-US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$1,000,000 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In Reward Paid</a:t>
            </a:r>
          </a:p>
          <a:p>
            <a:r>
              <a:rPr lang="en-US" sz="4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$1,000,000  </a:t>
            </a:r>
            <a:r>
              <a:rPr lang="en-US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Property Recovered</a:t>
            </a:r>
            <a:endParaRPr lang="en-US" sz="4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 Condensed Extra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NEED A PLAN, PITCH</a:t>
            </a:r>
          </a:p>
        </p:txBody>
      </p:sp>
      <p:pic>
        <p:nvPicPr>
          <p:cNvPr id="22530" name="Picture 2" descr="http://t2.gstatic.com/images?q=tbn:ANd9GcSvDfbGCWgdRlkGyCj3cCp4BJPF-xRSKcYS55Lh_4F4VKWkbKpGik3s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429000"/>
            <a:ext cx="1905000" cy="1428750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 bwMode="auto">
          <a:xfrm>
            <a:off x="3581400" y="2209800"/>
            <a:ext cx="4495800" cy="3200400"/>
          </a:xfrm>
          <a:prstGeom prst="wedgeRoundRectCallout">
            <a:avLst>
              <a:gd name="adj1" fmla="val -70380"/>
              <a:gd name="adj2" fmla="val 11129"/>
              <a:gd name="adj3" fmla="val 1666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590800"/>
            <a:ext cx="4038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1" dirty="0" smtClean="0">
                <a:latin typeface="Arial Narrow" pitchFamily="34" charset="0"/>
              </a:rPr>
              <a:t>“Do your homework. Don’t waste their time.  </a:t>
            </a:r>
          </a:p>
          <a:p>
            <a:r>
              <a:rPr lang="en-US" sz="3600" b="0" i="1" dirty="0" smtClean="0">
                <a:latin typeface="Arial Narrow" pitchFamily="34" charset="0"/>
              </a:rPr>
              <a:t>Always about ROI.”</a:t>
            </a:r>
          </a:p>
          <a:p>
            <a:endParaRPr lang="en-US" sz="1600" i="1" dirty="0">
              <a:latin typeface="Arial Narrow" pitchFamily="34" charset="0"/>
            </a:endParaRPr>
          </a:p>
          <a:p>
            <a:pPr algn="r"/>
            <a:r>
              <a:rPr lang="en-US" sz="3200" i="1" dirty="0" smtClean="0">
                <a:latin typeface="Arial Narrow" pitchFamily="34" charset="0"/>
              </a:rPr>
              <a:t>-Dan Stark</a:t>
            </a:r>
            <a:endParaRPr lang="en-US" sz="3200" i="1" dirty="0">
              <a:latin typeface="Arial Narrow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Jammed packed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 w ROI, Elevator Pitch Not Good Enough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Produce &amp; Air Weekly Re-enactments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</a:p>
          <a:p>
            <a:r>
              <a:rPr lang="en-US" b="1" dirty="0" smtClean="0">
                <a:latin typeface="Arial Narrow" pitchFamily="34" charset="0"/>
              </a:rPr>
              <a:t>Air Image &amp; Call to Action Spots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  <a:endParaRPr lang="en-US" sz="14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Most Wanted (M,W,F)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  <a:endParaRPr lang="en-US" sz="14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Arrest of the Day (M,W,F)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  <a:endParaRPr lang="en-US" sz="14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All Crime Stories Direct to Crime Stoppers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  <a:endParaRPr lang="en-US" sz="1400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Pipeline to Newsroom</a:t>
            </a:r>
          </a:p>
          <a:p>
            <a:r>
              <a:rPr lang="en-US" b="1" dirty="0" smtClean="0">
                <a:latin typeface="Arial Narrow" pitchFamily="34" charset="0"/>
              </a:rPr>
              <a:t>Cover Press Conferences</a:t>
            </a:r>
          </a:p>
          <a:p>
            <a:r>
              <a:rPr lang="en-US" b="1" dirty="0" smtClean="0">
                <a:latin typeface="Arial Narrow" pitchFamily="34" charset="0"/>
              </a:rPr>
              <a:t>Produce &amp; Air Fundraising Promos </a:t>
            </a:r>
            <a:r>
              <a:rPr lang="en-US" sz="1400" b="1" dirty="0" smtClean="0">
                <a:solidFill>
                  <a:srgbClr val="FF0000"/>
                </a:solidFill>
                <a:latin typeface="Arial Narrow" pitchFamily="34" charset="0"/>
              </a:rPr>
              <a:t>(example)</a:t>
            </a:r>
            <a:endParaRPr lang="en-US" sz="1400" b="1" dirty="0">
              <a:latin typeface="Arial Narrow" pitchFamily="34" charset="0"/>
            </a:endParaRPr>
          </a:p>
        </p:txBody>
      </p:sp>
      <p:pic>
        <p:nvPicPr>
          <p:cNvPr id="4" name="Picture 5" descr="KSEE 24_WH_H_v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5247" y="6019800"/>
            <a:ext cx="324255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TELEVISION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THE PAYOUT, PRIZE, GOAL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38800" y="34290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  <a:ea typeface="+mj-ea"/>
                <a:cs typeface="+mj-cs"/>
              </a:rPr>
              <a:t>ANNUAL VALUE IN AIRTIME, PRODUCTION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+mj-cs"/>
            </a:endParaRPr>
          </a:p>
        </p:txBody>
      </p:sp>
      <p:pic>
        <p:nvPicPr>
          <p:cNvPr id="22532" name="Picture 4" descr="http://cdn.earn-extra-money.commissionsiphon.com/earn-extra-money-commissionsiphon-com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830080"/>
            <a:ext cx="4876800" cy="4723119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257800" y="26670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0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  <a:ea typeface="+mj-ea"/>
                <a:cs typeface="+mj-cs"/>
              </a:rPr>
              <a:t>$200,000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34000" y="4800600"/>
            <a:ext cx="358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  <a:ea typeface="+mj-ea"/>
                <a:cs typeface="+mj-cs"/>
              </a:rPr>
              <a:t>Tips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Arrests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  <a:ea typeface="+mj-ea"/>
                <a:cs typeface="+mj-cs"/>
              </a:rPr>
              <a:t>Branding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myfashionkiss.com/sitebuildercontent/sitebuilderpictures/webassets/TwoMode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62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THE OTHER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" y="1036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WHO </a:t>
            </a:r>
            <a:r>
              <a:rPr lang="en-US" sz="5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CAN GIVE YOU                  </a:t>
            </a: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(FREE) EXPOSURE</a:t>
            </a:r>
            <a:r>
              <a:rPr lang="en-US" sz="5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?</a:t>
            </a:r>
          </a:p>
        </p:txBody>
      </p:sp>
      <p:pic>
        <p:nvPicPr>
          <p:cNvPr id="1229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44763"/>
            <a:ext cx="7620000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588"/>
            <a:ext cx="9144000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0" y="304800"/>
            <a:ext cx="9144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4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THE CENTRAL VALLEY HAS ONE OF THE LOWEST CABLE PENETRATION IN THE UNITED STATES</a:t>
            </a:r>
          </a:p>
        </p:txBody>
      </p:sp>
      <p:graphicFrame>
        <p:nvGraphicFramePr>
          <p:cNvPr id="4098" name="Chart 6"/>
          <p:cNvGraphicFramePr>
            <a:graphicFrameLocks/>
          </p:cNvGraphicFramePr>
          <p:nvPr/>
        </p:nvGraphicFramePr>
        <p:xfrm>
          <a:off x="2289175" y="1778000"/>
          <a:ext cx="7531100" cy="4445000"/>
        </p:xfrm>
        <a:graphic>
          <a:graphicData uri="http://schemas.openxmlformats.org/presentationml/2006/ole">
            <p:oleObj spid="_x0000_s66562" r:id="rId3" imgW="7535309" imgH="4444369" progId="Excel.Sheet.8">
              <p:embed/>
            </p:oleObj>
          </a:graphicData>
        </a:graphic>
      </p:graphicFrame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304800" y="61722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 Narrow" pitchFamily="34" charset="0"/>
              </a:rPr>
              <a:t>Source: 2010 Marshall Marketing &amp; Research</a:t>
            </a:r>
          </a:p>
          <a:p>
            <a:r>
              <a:rPr lang="en-US" sz="1400">
                <a:latin typeface="Arial Narrow" pitchFamily="34" charset="0"/>
              </a:rPr>
              <a:t>*Source: TVB.org Cable &amp; ADS Penetration List</a:t>
            </a: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152400" y="1306513"/>
            <a:ext cx="8839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Arial Black" pitchFamily="34" charset="0"/>
              </a:rPr>
              <a:t>Fresno Ranks 204 of 212 Cities in terms of Wired Cable Subscription*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904530"/>
            <a:ext cx="164019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62%</a:t>
            </a:r>
          </a:p>
        </p:txBody>
      </p:sp>
      <p:sp>
        <p:nvSpPr>
          <p:cNvPr id="4104" name="TextBox 2"/>
          <p:cNvSpPr txBox="1">
            <a:spLocks noChangeArrowheads="1"/>
          </p:cNvSpPr>
          <p:nvPr/>
        </p:nvSpPr>
        <p:spPr bwMode="auto">
          <a:xfrm>
            <a:off x="533400" y="2667000"/>
            <a:ext cx="1636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Cable is not in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533400" y="358140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Of All Central Valley Homes.</a:t>
            </a:r>
          </a:p>
          <a:p>
            <a:endParaRPr lang="en-US"/>
          </a:p>
          <a:p>
            <a:r>
              <a:rPr lang="en-US"/>
              <a:t>That’s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655403"/>
            <a:ext cx="2896947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349,525</a:t>
            </a:r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533400" y="5410200"/>
            <a:ext cx="1636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Missed Homes!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09600" y="4270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WHOSE CAN GIVE YOU                  FREE EXPOSURE?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676400"/>
            <a:ext cx="2895600" cy="4953000"/>
            <a:chOff x="96" y="1056"/>
            <a:chExt cx="1824" cy="3120"/>
          </a:xfrm>
        </p:grpSpPr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96" y="1056"/>
              <a:ext cx="1824" cy="31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3323" name="Text Box 5"/>
            <p:cNvSpPr txBox="1">
              <a:spLocks noChangeArrowheads="1"/>
            </p:cNvSpPr>
            <p:nvPr/>
          </p:nvSpPr>
          <p:spPr bwMode="auto">
            <a:xfrm>
              <a:off x="144" y="1152"/>
              <a:ext cx="1424" cy="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latin typeface="Tw Cen MT Condensed Extra Bold" pitchFamily="34" charset="0"/>
                </a:rPr>
                <a:t>NEWS</a:t>
              </a:r>
            </a:p>
            <a:p>
              <a:endParaRPr lang="en-US" sz="3200" b="0">
                <a:latin typeface="Tw Cen MT Condensed Extra Bold" pitchFamily="34" charset="0"/>
              </a:endParaRPr>
            </a:p>
            <a:p>
              <a:endParaRPr lang="en-US" sz="3200" b="0">
                <a:latin typeface="Tw Cen MT Condensed Extra Bold" pitchFamily="34" charset="0"/>
              </a:endParaRPr>
            </a:p>
            <a:p>
              <a:pPr>
                <a:buSzPct val="6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News Director</a:t>
              </a:r>
            </a:p>
            <a:p>
              <a:pPr>
                <a:buSzPct val="6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Producers</a:t>
              </a:r>
            </a:p>
            <a:p>
              <a:pPr>
                <a:buSzPct val="6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Anchors</a:t>
              </a:r>
            </a:p>
            <a:p>
              <a:pPr>
                <a:buSzPct val="6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Reporters</a:t>
              </a:r>
            </a:p>
            <a:p>
              <a:pPr>
                <a:buSzPct val="6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Photographers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24200" y="1676400"/>
            <a:ext cx="2895600" cy="4953000"/>
            <a:chOff x="1968" y="1056"/>
            <a:chExt cx="1824" cy="3120"/>
          </a:xfrm>
        </p:grpSpPr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968" y="1056"/>
              <a:ext cx="1824" cy="3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8"/>
            <p:cNvSpPr txBox="1">
              <a:spLocks noChangeArrowheads="1"/>
            </p:cNvSpPr>
            <p:nvPr/>
          </p:nvSpPr>
          <p:spPr bwMode="auto">
            <a:xfrm>
              <a:off x="2000" y="1152"/>
              <a:ext cx="1490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latin typeface="Tw Cen MT Condensed Extra Bold" pitchFamily="34" charset="0"/>
                </a:rPr>
                <a:t>SALES</a:t>
              </a:r>
            </a:p>
            <a:p>
              <a:endParaRPr lang="en-US" sz="3200" b="0">
                <a:latin typeface="Tw Cen MT Condensed Extra Bold" pitchFamily="34" charset="0"/>
              </a:endParaRPr>
            </a:p>
            <a:p>
              <a:endParaRPr lang="en-US" sz="3200" b="0">
                <a:latin typeface="Tw Cen MT Condensed Extra Bold" pitchFamily="34" charset="0"/>
              </a:endParaRPr>
            </a:p>
            <a:p>
              <a:pPr>
                <a:buSzPct val="5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Gen Sales Mgr</a:t>
              </a:r>
            </a:p>
            <a:p>
              <a:pPr>
                <a:buSzPct val="5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Local Sales Mgr</a:t>
              </a:r>
            </a:p>
            <a:p>
              <a:pPr>
                <a:buSzPct val="5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Account Execs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096000" y="1676400"/>
            <a:ext cx="2895600" cy="4953000"/>
            <a:chOff x="3840" y="1056"/>
            <a:chExt cx="1824" cy="3120"/>
          </a:xfrm>
        </p:grpSpPr>
        <p:sp>
          <p:nvSpPr>
            <p:cNvPr id="13318" name="Rectangle 10"/>
            <p:cNvSpPr>
              <a:spLocks noChangeArrowheads="1"/>
            </p:cNvSpPr>
            <p:nvPr/>
          </p:nvSpPr>
          <p:spPr bwMode="auto">
            <a:xfrm>
              <a:off x="3840" y="1056"/>
              <a:ext cx="1824" cy="31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Text Box 11"/>
            <p:cNvSpPr txBox="1">
              <a:spLocks noChangeArrowheads="1"/>
            </p:cNvSpPr>
            <p:nvPr/>
          </p:nvSpPr>
          <p:spPr bwMode="auto">
            <a:xfrm>
              <a:off x="3883" y="1152"/>
              <a:ext cx="1733" cy="205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7475" indent="-117475"/>
              <a:r>
                <a:rPr lang="en-US" sz="3200" b="0">
                  <a:latin typeface="Tw Cen MT Condensed Extra Bold" pitchFamily="34" charset="0"/>
                </a:rPr>
                <a:t>PROMOTIONS</a:t>
              </a:r>
            </a:p>
            <a:p>
              <a:pPr marL="117475" indent="-117475"/>
              <a:r>
                <a:rPr lang="en-US" sz="3200" b="0">
                  <a:latin typeface="Tw Cen MT Condensed Extra Bold" pitchFamily="34" charset="0"/>
                </a:rPr>
                <a:t>PROGRAMMING</a:t>
              </a:r>
            </a:p>
            <a:p>
              <a:pPr marL="117475" indent="-117475"/>
              <a:endParaRPr lang="en-US" sz="3200" b="0">
                <a:latin typeface="Tw Cen MT Condensed Extra Bold" pitchFamily="34" charset="0"/>
              </a:endParaRPr>
            </a:p>
            <a:p>
              <a:pPr marL="117475" indent="-117475">
                <a:buSzPct val="5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Promotions Mgr</a:t>
              </a:r>
            </a:p>
            <a:p>
              <a:pPr marL="117475" indent="-117475">
                <a:buSzPct val="5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Marketing Mgr</a:t>
              </a:r>
            </a:p>
            <a:p>
              <a:pPr marL="117475" indent="-117475">
                <a:buSzPct val="5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Program Director</a:t>
              </a:r>
            </a:p>
            <a:p>
              <a:pPr marL="117475" indent="-117475">
                <a:buSzPct val="5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Community Liason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1676400"/>
            <a:ext cx="2895600" cy="4953000"/>
            <a:chOff x="3840" y="1056"/>
            <a:chExt cx="1824" cy="3120"/>
          </a:xfrm>
        </p:grpSpPr>
        <p:sp>
          <p:nvSpPr>
            <p:cNvPr id="14341" name="Rectangle 10"/>
            <p:cNvSpPr>
              <a:spLocks noChangeArrowheads="1"/>
            </p:cNvSpPr>
            <p:nvPr/>
          </p:nvSpPr>
          <p:spPr bwMode="auto">
            <a:xfrm>
              <a:off x="3840" y="1056"/>
              <a:ext cx="1824" cy="31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Text Box 11"/>
            <p:cNvSpPr txBox="1">
              <a:spLocks noChangeArrowheads="1"/>
            </p:cNvSpPr>
            <p:nvPr/>
          </p:nvSpPr>
          <p:spPr bwMode="auto">
            <a:xfrm>
              <a:off x="3883" y="1152"/>
              <a:ext cx="1733" cy="15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7475" indent="-117475"/>
              <a:r>
                <a:rPr lang="en-US" sz="3200" b="0" dirty="0">
                  <a:latin typeface="Tw Cen MT Condensed Extra Bold" pitchFamily="34" charset="0"/>
                </a:rPr>
                <a:t>PROMOTIONS</a:t>
              </a:r>
            </a:p>
            <a:p>
              <a:pPr marL="117475" indent="-117475"/>
              <a:r>
                <a:rPr lang="en-US" sz="3200" b="0" dirty="0">
                  <a:latin typeface="Tw Cen MT Condensed Extra Bold" pitchFamily="34" charset="0"/>
                </a:rPr>
                <a:t>PROGRAMMING</a:t>
              </a:r>
            </a:p>
            <a:p>
              <a:pPr marL="117475" indent="-117475"/>
              <a:endParaRPr lang="en-US" sz="3200" b="0" dirty="0">
                <a:latin typeface="Tw Cen MT Condensed Extra Bold" pitchFamily="34" charset="0"/>
              </a:endParaRPr>
            </a:p>
            <a:p>
              <a:pPr marL="117475" indent="-117475">
                <a:buSzPct val="50000"/>
                <a:buFont typeface="Wingdings" pitchFamily="2" charset="2"/>
                <a:buChar char="§"/>
              </a:pPr>
              <a:r>
                <a:rPr lang="en-US" sz="2800" b="0" dirty="0">
                  <a:latin typeface="Tw Cen MT Condensed Extra Bold" pitchFamily="34" charset="0"/>
                </a:rPr>
                <a:t>Promotions Mgr</a:t>
              </a:r>
            </a:p>
            <a:p>
              <a:pPr marL="117475" indent="-117475">
                <a:buSzPct val="50000"/>
                <a:buFont typeface="Wingdings" pitchFamily="2" charset="2"/>
                <a:buChar char="§"/>
              </a:pPr>
              <a:r>
                <a:rPr lang="en-US" sz="2800" b="0" dirty="0">
                  <a:latin typeface="Tw Cen MT Condensed Extra Bold" pitchFamily="34" charset="0"/>
                </a:rPr>
                <a:t>Marketing </a:t>
              </a:r>
              <a:r>
                <a:rPr lang="en-US" sz="2800" b="0" dirty="0" smtClean="0">
                  <a:latin typeface="Tw Cen MT Condensed Extra Bold" pitchFamily="34" charset="0"/>
                </a:rPr>
                <a:t>Mgr</a:t>
              </a:r>
              <a:endParaRPr lang="en-US" sz="2800" b="0" dirty="0">
                <a:latin typeface="Tw Cen MT Condensed Extra Bold" pitchFamily="34" charset="0"/>
              </a:endParaRPr>
            </a:p>
          </p:txBody>
        </p:sp>
      </p:grp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09600" y="4270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WHO </a:t>
            </a:r>
            <a:r>
              <a:rPr lang="en-US" sz="5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CAN GIVE YOU                  </a:t>
            </a: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(FREE) </a:t>
            </a:r>
            <a:r>
              <a:rPr lang="en-US" sz="5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EXPOSURE?</a:t>
            </a:r>
          </a:p>
        </p:txBody>
      </p:sp>
      <p:sp>
        <p:nvSpPr>
          <p:cNvPr id="14340" name="Text Box 13"/>
          <p:cNvSpPr txBox="1">
            <a:spLocks noChangeArrowheads="1"/>
          </p:cNvSpPr>
          <p:nvPr/>
        </p:nvSpPr>
        <p:spPr bwMode="auto">
          <a:xfrm>
            <a:off x="3429000" y="2209800"/>
            <a:ext cx="5486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2800" u="sng" dirty="0"/>
              <a:t>Generally These People Care About</a:t>
            </a:r>
          </a:p>
          <a:p>
            <a:pPr marL="171450" indent="-171450">
              <a:buFontTx/>
              <a:buChar char="•"/>
            </a:pPr>
            <a:r>
              <a:rPr lang="en-US" sz="2800" dirty="0"/>
              <a:t>Signage, logos, brand</a:t>
            </a:r>
          </a:p>
          <a:p>
            <a:pPr marL="171450" indent="-171450">
              <a:buFontTx/>
              <a:buChar char="•"/>
            </a:pPr>
            <a:r>
              <a:rPr lang="en-US" sz="2800" dirty="0"/>
              <a:t>Interacting w your attendees</a:t>
            </a:r>
          </a:p>
          <a:p>
            <a:pPr marL="171450" indent="-171450">
              <a:buFontTx/>
              <a:buChar char="•"/>
            </a:pPr>
            <a:r>
              <a:rPr lang="en-US" sz="2800" dirty="0"/>
              <a:t>Handouts</a:t>
            </a:r>
          </a:p>
          <a:p>
            <a:pPr marL="171450" indent="-171450">
              <a:buFontTx/>
              <a:buChar char="•"/>
            </a:pPr>
            <a:r>
              <a:rPr lang="en-US" sz="2800" dirty="0"/>
              <a:t>Booth </a:t>
            </a:r>
            <a:r>
              <a:rPr lang="en-US" sz="2800" dirty="0" smtClean="0"/>
              <a:t>Space</a:t>
            </a:r>
          </a:p>
          <a:p>
            <a:pPr marL="171450" indent="-171450">
              <a:buFontTx/>
              <a:buChar char="•"/>
            </a:pPr>
            <a:r>
              <a:rPr lang="en-US" sz="2800" dirty="0" smtClean="0"/>
              <a:t>Not giving you a lot of inventory, resources</a:t>
            </a:r>
            <a:endParaRPr lang="en-US" sz="2800" dirty="0"/>
          </a:p>
          <a:p>
            <a:pPr marL="171450" indent="-171450">
              <a:buFontTx/>
              <a:buChar char="•"/>
            </a:pPr>
            <a:r>
              <a:rPr lang="en-US" sz="2800" dirty="0" smtClean="0"/>
              <a:t>Increasing Viewership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676400"/>
            <a:ext cx="2895600" cy="4953000"/>
            <a:chOff x="96" y="1056"/>
            <a:chExt cx="1824" cy="3120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96" y="1056"/>
              <a:ext cx="1824" cy="312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144" y="1152"/>
              <a:ext cx="1424" cy="232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latin typeface="Tw Cen MT Condensed Extra Bold" pitchFamily="34" charset="0"/>
                </a:rPr>
                <a:t>NEWS</a:t>
              </a:r>
            </a:p>
            <a:p>
              <a:endParaRPr lang="en-US" sz="3200" b="0">
                <a:latin typeface="Tw Cen MT Condensed Extra Bold" pitchFamily="34" charset="0"/>
              </a:endParaRPr>
            </a:p>
            <a:p>
              <a:endParaRPr lang="en-US" sz="3200" b="0">
                <a:latin typeface="Tw Cen MT Condensed Extra Bold" pitchFamily="34" charset="0"/>
              </a:endParaRPr>
            </a:p>
            <a:p>
              <a:pPr>
                <a:buSzPct val="6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News Director</a:t>
              </a:r>
            </a:p>
            <a:p>
              <a:pPr>
                <a:buSzPct val="6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Producers</a:t>
              </a:r>
            </a:p>
            <a:p>
              <a:pPr>
                <a:buSzPct val="6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Anchors</a:t>
              </a:r>
            </a:p>
            <a:p>
              <a:pPr>
                <a:buSzPct val="6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Reporters</a:t>
              </a:r>
            </a:p>
            <a:p>
              <a:pPr>
                <a:buSzPct val="6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Photographers</a:t>
              </a:r>
            </a:p>
          </p:txBody>
        </p:sp>
      </p:grp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09600" y="4270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WHO </a:t>
            </a:r>
            <a:r>
              <a:rPr lang="en-US" sz="5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CAN GIVE YOU                  </a:t>
            </a: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(FREE) </a:t>
            </a:r>
            <a:r>
              <a:rPr lang="en-US" sz="54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EXPOSURE?</a:t>
            </a: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3352800" y="2057400"/>
            <a:ext cx="5486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2800" u="sng" dirty="0"/>
              <a:t>Generally These People Care About</a:t>
            </a:r>
          </a:p>
          <a:p>
            <a:pPr marL="171450" indent="-171450">
              <a:buFontTx/>
              <a:buChar char="•"/>
            </a:pPr>
            <a:r>
              <a:rPr lang="en-US" sz="2800" dirty="0"/>
              <a:t>Want the info, but </a:t>
            </a:r>
            <a:r>
              <a:rPr lang="en-US" sz="2800" dirty="0" smtClean="0"/>
              <a:t>often end </a:t>
            </a:r>
            <a:r>
              <a:rPr lang="en-US" sz="2800" dirty="0"/>
              <a:t>up with People Angle Stories</a:t>
            </a:r>
          </a:p>
          <a:p>
            <a:pPr marL="171450" indent="-171450">
              <a:buFontTx/>
              <a:buChar char="•"/>
            </a:pPr>
            <a:r>
              <a:rPr lang="en-US" sz="2800" dirty="0"/>
              <a:t>Numbers, Stats</a:t>
            </a:r>
          </a:p>
          <a:p>
            <a:pPr marL="171450" indent="-171450">
              <a:buFontTx/>
              <a:buChar char="•"/>
            </a:pPr>
            <a:r>
              <a:rPr lang="en-US" sz="2800" dirty="0"/>
              <a:t>Getting In and Out Fast</a:t>
            </a:r>
          </a:p>
          <a:p>
            <a:pPr marL="171450" indent="-171450">
              <a:buFontTx/>
              <a:buChar char="•"/>
            </a:pPr>
            <a:r>
              <a:rPr lang="en-US" sz="2800" dirty="0"/>
              <a:t>Convenience</a:t>
            </a:r>
          </a:p>
          <a:p>
            <a:pPr marL="171450" indent="-171450">
              <a:buFontTx/>
              <a:buChar char="•"/>
            </a:pPr>
            <a:r>
              <a:rPr lang="en-US" sz="2800" dirty="0" smtClean="0"/>
              <a:t>Exclusivity</a:t>
            </a:r>
          </a:p>
          <a:p>
            <a:pPr marL="171450" indent="-171450">
              <a:buFontTx/>
              <a:buChar char="•"/>
            </a:pPr>
            <a:r>
              <a:rPr lang="en-US" sz="2800" dirty="0" smtClean="0"/>
              <a:t>Increasing Viewership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PERFECTING THE PRESS RELEASE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Who uses press releases?  You should.</a:t>
            </a:r>
          </a:p>
          <a:p>
            <a:pPr eaLnBrk="1" hangingPunct="1"/>
            <a:r>
              <a:rPr lang="en-US" sz="2800" b="1" dirty="0" smtClean="0"/>
              <a:t>Who has had success with releases?</a:t>
            </a:r>
          </a:p>
          <a:p>
            <a:pPr eaLnBrk="1" hangingPunct="1"/>
            <a:r>
              <a:rPr lang="en-US" sz="2800" b="1" dirty="0" smtClean="0"/>
              <a:t>Weekends are slow news days, less staff.</a:t>
            </a:r>
          </a:p>
          <a:p>
            <a:pPr eaLnBrk="1" hangingPunct="1"/>
            <a:r>
              <a:rPr lang="en-US" sz="2800" b="1" dirty="0" smtClean="0"/>
              <a:t>Mondays are typically slow news days</a:t>
            </a:r>
          </a:p>
          <a:p>
            <a:pPr eaLnBrk="1" hangingPunct="1"/>
            <a:r>
              <a:rPr lang="en-US" sz="2800" b="1" dirty="0" smtClean="0"/>
              <a:t>Send it to everyone.  Blind.</a:t>
            </a:r>
          </a:p>
          <a:p>
            <a:pPr eaLnBrk="1" hangingPunct="1"/>
            <a:r>
              <a:rPr lang="en-US" sz="2800" b="1" dirty="0" smtClean="0"/>
              <a:t>Attach the release PLUS copy content into email.</a:t>
            </a:r>
          </a:p>
          <a:p>
            <a:pPr eaLnBrk="1" hangingPunct="1"/>
            <a:r>
              <a:rPr lang="en-US" sz="2800" b="1" dirty="0" smtClean="0"/>
              <a:t>Include all the information, but what is your angle?</a:t>
            </a:r>
          </a:p>
          <a:p>
            <a:pPr eaLnBrk="1" hangingPunct="1"/>
            <a:r>
              <a:rPr lang="en-US" sz="2800" b="1" dirty="0" smtClean="0"/>
              <a:t>Follow Up with a Phone Call(s)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60637"/>
            <a:ext cx="8534400" cy="4525963"/>
          </a:xfrm>
        </p:spPr>
        <p:txBody>
          <a:bodyPr/>
          <a:lstStyle/>
          <a:p>
            <a:r>
              <a:rPr lang="en-US" sz="2800" b="1" dirty="0" smtClean="0">
                <a:latin typeface="Arial Narrow" pitchFamily="34" charset="0"/>
              </a:rPr>
              <a:t>Detective Brad Stevens</a:t>
            </a:r>
            <a:r>
              <a:rPr lang="en-US" sz="2800" dirty="0" smtClean="0">
                <a:latin typeface="Arial Narrow" pitchFamily="34" charset="0"/>
              </a:rPr>
              <a:t>, Fresno Police Department</a:t>
            </a:r>
          </a:p>
          <a:p>
            <a:r>
              <a:rPr lang="en-US" sz="2800" dirty="0" smtClean="0">
                <a:latin typeface="Arial Narrow" pitchFamily="34" charset="0"/>
              </a:rPr>
              <a:t>Community Service Officer </a:t>
            </a:r>
            <a:r>
              <a:rPr lang="en-US" sz="2800" b="1" dirty="0" smtClean="0">
                <a:latin typeface="Arial Narrow" pitchFamily="34" charset="0"/>
              </a:rPr>
              <a:t>Milt Vann</a:t>
            </a:r>
            <a:r>
              <a:rPr lang="en-US" sz="2800" dirty="0" smtClean="0">
                <a:latin typeface="Arial Narrow" pitchFamily="34" charset="0"/>
              </a:rPr>
              <a:t>, Fresno County Sheriffs</a:t>
            </a:r>
          </a:p>
          <a:p>
            <a:r>
              <a:rPr lang="en-US" sz="2800" dirty="0" smtClean="0">
                <a:latin typeface="Arial Narrow" pitchFamily="34" charset="0"/>
              </a:rPr>
              <a:t>Captain </a:t>
            </a:r>
            <a:r>
              <a:rPr lang="en-US" sz="2800" b="1" dirty="0" smtClean="0">
                <a:latin typeface="Arial Narrow" pitchFamily="34" charset="0"/>
              </a:rPr>
              <a:t>James Gentry</a:t>
            </a:r>
            <a:r>
              <a:rPr lang="en-US" sz="2800" dirty="0" smtClean="0">
                <a:latin typeface="Arial Narrow" pitchFamily="34" charset="0"/>
              </a:rPr>
              <a:t>, Clovis Police Department</a:t>
            </a:r>
          </a:p>
          <a:p>
            <a:r>
              <a:rPr lang="en-US" sz="2800" dirty="0" smtClean="0">
                <a:latin typeface="Arial Narrow" pitchFamily="34" charset="0"/>
              </a:rPr>
              <a:t>Lieutenant </a:t>
            </a:r>
            <a:r>
              <a:rPr lang="en-US" sz="2800" b="1" dirty="0" smtClean="0">
                <a:latin typeface="Arial Narrow" pitchFamily="34" charset="0"/>
              </a:rPr>
              <a:t>Bob </a:t>
            </a:r>
            <a:r>
              <a:rPr lang="en-US" sz="2800" b="1" dirty="0" err="1" smtClean="0">
                <a:latin typeface="Arial Narrow" pitchFamily="34" charset="0"/>
              </a:rPr>
              <a:t>Kandarian</a:t>
            </a:r>
            <a:r>
              <a:rPr lang="en-US" sz="2800" b="1" dirty="0" smtClean="0">
                <a:latin typeface="Arial Narrow" pitchFamily="34" charset="0"/>
              </a:rPr>
              <a:t>, </a:t>
            </a:r>
            <a:r>
              <a:rPr lang="en-US" sz="2800" dirty="0" smtClean="0">
                <a:latin typeface="Arial Narrow" pitchFamily="34" charset="0"/>
              </a:rPr>
              <a:t>Fresno County Sheriffs (MAGEC)</a:t>
            </a:r>
          </a:p>
          <a:p>
            <a:r>
              <a:rPr lang="en-US" sz="2800" b="1" dirty="0" smtClean="0">
                <a:latin typeface="Arial Narrow" pitchFamily="34" charset="0"/>
              </a:rPr>
              <a:t>Debbie </a:t>
            </a:r>
            <a:r>
              <a:rPr lang="en-US" sz="2800" b="1" dirty="0" err="1" smtClean="0">
                <a:latin typeface="Arial Narrow" pitchFamily="34" charset="0"/>
              </a:rPr>
              <a:t>Rompal</a:t>
            </a:r>
            <a:endParaRPr lang="en-US" sz="2800" b="1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 smtClean="0">
              <a:latin typeface="Arial Narrow" pitchFamily="34" charset="0"/>
            </a:endParaRPr>
          </a:p>
          <a:p>
            <a:endParaRPr lang="en-US" sz="2800" dirty="0">
              <a:latin typeface="Arial Narrow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6357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Valley Crime</a:t>
            </a:r>
            <a:r>
              <a:rPr kumimoji="0" lang="en-US" sz="60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 Stoppers Board Members Present Today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PERFECTING THE PRESS RELEASE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5257800"/>
          </a:xfrm>
        </p:spPr>
        <p:txBody>
          <a:bodyPr/>
          <a:lstStyle/>
          <a:p>
            <a:pPr eaLnBrk="1" hangingPunct="1"/>
            <a:r>
              <a:rPr lang="en-US" b="1" dirty="0" smtClean="0"/>
              <a:t>Send Multiple Times.  Like 3.</a:t>
            </a:r>
          </a:p>
          <a:p>
            <a:pPr eaLnBrk="1" hangingPunct="1"/>
            <a:r>
              <a:rPr lang="en-US" b="1" dirty="0" smtClean="0"/>
              <a:t>Create relationships.  Early.</a:t>
            </a:r>
          </a:p>
          <a:p>
            <a:pPr eaLnBrk="1" hangingPunct="1"/>
            <a:r>
              <a:rPr lang="en-US" b="1" dirty="0" smtClean="0"/>
              <a:t>Who are the players?</a:t>
            </a:r>
          </a:p>
          <a:p>
            <a:pPr eaLnBrk="1" hangingPunct="1"/>
            <a:r>
              <a:rPr lang="en-US" b="1" dirty="0" smtClean="0"/>
              <a:t>Customize.</a:t>
            </a:r>
          </a:p>
          <a:p>
            <a:pPr eaLnBrk="1" hangingPunct="1"/>
            <a:r>
              <a:rPr lang="en-US" b="1" dirty="0" smtClean="0"/>
              <a:t>Recruit Station Personnel to be on Committee, Board</a:t>
            </a:r>
          </a:p>
          <a:p>
            <a:pPr eaLnBrk="1" hangingPunct="1"/>
            <a:r>
              <a:rPr lang="en-US" b="1" dirty="0" smtClean="0"/>
              <a:t>Most newsrooms have morning and afternoon editorial meetings</a:t>
            </a:r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3924" r="16455"/>
          <a:stretch>
            <a:fillRect/>
          </a:stretch>
        </p:blipFill>
        <p:spPr bwMode="auto">
          <a:xfrm>
            <a:off x="1158875" y="228600"/>
            <a:ext cx="44037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486400" y="5297269"/>
            <a:ext cx="31293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Not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exactly true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308-chart"/>
          <p:cNvGraphicFramePr>
            <a:graphicFrameLocks noChangeAspect="1"/>
          </p:cNvGraphicFramePr>
          <p:nvPr/>
        </p:nvGraphicFramePr>
        <p:xfrm>
          <a:off x="147638" y="1346200"/>
          <a:ext cx="8848725" cy="4902200"/>
        </p:xfrm>
        <a:graphic>
          <a:graphicData uri="http://schemas.openxmlformats.org/presentationml/2006/ole">
            <p:oleObj spid="_x0000_s2050" name="Chart" r:id="rId4" imgW="9610657" imgH="5324385" progId="MSGraph.Chart.8">
              <p:embed followColorScheme="full"/>
            </p:oleObj>
          </a:graphicData>
        </a:graphic>
      </p:graphicFrame>
      <p:sp>
        <p:nvSpPr>
          <p:cNvPr id="147459" name="308-heading"/>
          <p:cNvSpPr txBox="1">
            <a:spLocks noChangeArrowheads="1"/>
          </p:cNvSpPr>
          <p:nvPr/>
        </p:nvSpPr>
        <p:spPr bwMode="auto">
          <a:xfrm>
            <a:off x="76200" y="76200"/>
            <a:ext cx="8897938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buFontTx/>
              <a:buNone/>
            </a:pPr>
            <a:r>
              <a:rPr lang="en-US" sz="2000">
                <a:solidFill>
                  <a:schemeClr val="tx1"/>
                </a:solidFill>
                <a:effectLst/>
                <a:latin typeface="Arial" charset="0"/>
              </a:rPr>
              <a:t>LOCAL NEWS FEATURES</a:t>
            </a:r>
          </a:p>
          <a:p>
            <a:pPr>
              <a:buFontTx/>
              <a:buNone/>
            </a:pPr>
            <a:r>
              <a:rPr lang="en-US" sz="1400" i="1">
                <a:solidFill>
                  <a:schemeClr val="tx1"/>
                </a:solidFill>
                <a:effectLst/>
                <a:latin typeface="Arial" charset="0"/>
              </a:rPr>
              <a:t>Which of the following features are important to you in local news coverage?</a:t>
            </a:r>
            <a:endParaRPr lang="en-US" sz="12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69863" y="1758950"/>
            <a:ext cx="3340100" cy="3870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1676400"/>
            <a:ext cx="2895600" cy="4953000"/>
            <a:chOff x="1968" y="1056"/>
            <a:chExt cx="1824" cy="3120"/>
          </a:xfrm>
        </p:grpSpPr>
        <p:sp>
          <p:nvSpPr>
            <p:cNvPr id="21509" name="Rectangle 7"/>
            <p:cNvSpPr>
              <a:spLocks noChangeArrowheads="1"/>
            </p:cNvSpPr>
            <p:nvPr/>
          </p:nvSpPr>
          <p:spPr bwMode="auto">
            <a:xfrm>
              <a:off x="1968" y="1056"/>
              <a:ext cx="1824" cy="31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Text Box 8"/>
            <p:cNvSpPr txBox="1">
              <a:spLocks noChangeArrowheads="1"/>
            </p:cNvSpPr>
            <p:nvPr/>
          </p:nvSpPr>
          <p:spPr bwMode="auto">
            <a:xfrm>
              <a:off x="2000" y="1152"/>
              <a:ext cx="1490" cy="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0">
                  <a:latin typeface="Tw Cen MT Condensed Extra Bold" pitchFamily="34" charset="0"/>
                </a:rPr>
                <a:t>SALES</a:t>
              </a:r>
            </a:p>
            <a:p>
              <a:endParaRPr lang="en-US" sz="3200" b="0">
                <a:latin typeface="Tw Cen MT Condensed Extra Bold" pitchFamily="34" charset="0"/>
              </a:endParaRPr>
            </a:p>
            <a:p>
              <a:endParaRPr lang="en-US" sz="3200" b="0">
                <a:latin typeface="Tw Cen MT Condensed Extra Bold" pitchFamily="34" charset="0"/>
              </a:endParaRPr>
            </a:p>
            <a:p>
              <a:pPr>
                <a:buSzPct val="5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Gen Sales Mgr</a:t>
              </a:r>
            </a:p>
            <a:p>
              <a:pPr>
                <a:buSzPct val="5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Local Sales Mgr</a:t>
              </a:r>
            </a:p>
            <a:p>
              <a:pPr>
                <a:buSzPct val="50000"/>
                <a:buFont typeface="Wingdings" pitchFamily="2" charset="2"/>
                <a:buChar char="§"/>
              </a:pPr>
              <a:r>
                <a:rPr lang="en-US" sz="2800" b="0">
                  <a:latin typeface="Tw Cen MT Condensed Extra Bold" pitchFamily="34" charset="0"/>
                </a:rPr>
                <a:t>Account Execs</a:t>
              </a:r>
            </a:p>
          </p:txBody>
        </p:sp>
      </p:grp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09600" y="4270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WHOSE CAN GIVE YOU                  FREE EXPOSURE?</a:t>
            </a:r>
          </a:p>
        </p:txBody>
      </p: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3352800" y="2057400"/>
            <a:ext cx="54864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r>
              <a:rPr lang="en-US" sz="2800" u="sng"/>
              <a:t>These People Care About</a:t>
            </a:r>
          </a:p>
          <a:p>
            <a:pPr marL="171450" indent="-171450">
              <a:buFontTx/>
              <a:buChar char="•"/>
            </a:pPr>
            <a:r>
              <a:rPr lang="en-US" sz="2800"/>
              <a:t>Revenue</a:t>
            </a:r>
          </a:p>
          <a:p>
            <a:pPr marL="171450" indent="-171450">
              <a:buFontTx/>
              <a:buChar char="•"/>
            </a:pPr>
            <a:r>
              <a:rPr lang="en-US" sz="2800"/>
              <a:t>Finding Sponsors =Revenue</a:t>
            </a:r>
          </a:p>
          <a:p>
            <a:pPr marL="171450" indent="-171450">
              <a:buFontTx/>
              <a:buChar char="•"/>
            </a:pPr>
            <a:r>
              <a:rPr lang="en-US" sz="2800"/>
              <a:t>Web Traffic=Revenue</a:t>
            </a:r>
          </a:p>
          <a:p>
            <a:pPr marL="171450" indent="-171450">
              <a:buFontTx/>
              <a:buChar char="•"/>
            </a:pPr>
            <a:r>
              <a:rPr lang="en-US" sz="2800"/>
              <a:t>Making their Current Advertisers Happy= Revenue</a:t>
            </a:r>
          </a:p>
          <a:p>
            <a:pPr marL="171450" indent="-171450">
              <a:buFontTx/>
              <a:buChar char="•"/>
            </a:pPr>
            <a:r>
              <a:rPr lang="en-US" sz="2800"/>
              <a:t>Finding New Advertisers =Revenue</a:t>
            </a:r>
          </a:p>
          <a:p>
            <a:pPr marL="171450" indent="-171450">
              <a:buFontTx/>
              <a:buChar char="•"/>
            </a:pPr>
            <a:endParaRPr lang="en-US" sz="2800"/>
          </a:p>
          <a:p>
            <a:pPr marL="171450" indent="-171450"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 l="5500" t="30444" r="37000" b="14445"/>
          <a:stretch>
            <a:fillRect/>
          </a:stretch>
        </p:blipFill>
        <p:spPr bwMode="auto">
          <a:xfrm>
            <a:off x="2819400" y="1600200"/>
            <a:ext cx="5745726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SELECTED BY NAB AS THE BEST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487362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SALES/MARKETING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w Cen MT Condensed Extra Bold" pitchFamily="34" charset="0"/>
                <a:ea typeface="+mj-ea"/>
                <a:cs typeface="+mj-cs"/>
              </a:rPr>
              <a:t> IDEA IN THE COUNTRY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w Cen MT Condensed Extra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03250" y="1179513"/>
            <a:ext cx="77851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defRPr/>
            </a:pPr>
            <a:endParaRPr lang="en-US" sz="6000" b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60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  </a:t>
            </a:r>
            <a:r>
              <a:rPr lang="en-US" sz="6000" b="0"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Broadcasting is a</a:t>
            </a:r>
          </a:p>
          <a:p>
            <a:pPr>
              <a:lnSpc>
                <a:spcPct val="75000"/>
              </a:lnSpc>
              <a:defRPr/>
            </a:pPr>
            <a:r>
              <a:rPr lang="en-US" sz="150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BUSINESS.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Consider Exclusivity.</a:t>
            </a:r>
            <a:endParaRPr lang="en-US" sz="5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971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Fundraising is Key.</a:t>
            </a:r>
            <a:endParaRPr lang="en-US" sz="5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09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Remember Media  Perspective.</a:t>
            </a:r>
            <a:endParaRPr lang="en-US" sz="5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447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Partial Exclusivity.</a:t>
            </a:r>
            <a:endParaRPr lang="en-US" sz="5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810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Create Airtight Proposal.</a:t>
            </a:r>
            <a:endParaRPr lang="en-US" sz="5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572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5400" b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Be Proactive.  Aggressive.</a:t>
            </a:r>
            <a:endParaRPr lang="en-US" sz="5400" b="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 Condensed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3" grpId="0"/>
      <p:bldP spid="4" grpId="0"/>
      <p:bldP spid="5" grpId="0"/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953000" y="533400"/>
            <a:ext cx="379347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Matthew A. Rosenfeld</a:t>
            </a:r>
            <a:r>
              <a:rPr lang="en-US" sz="2400" b="0" dirty="0">
                <a:latin typeface="Arial Narrow" pitchFamily="34" charset="0"/>
              </a:rPr>
              <a:t/>
            </a:r>
            <a:br>
              <a:rPr lang="en-US" sz="2400" b="0" dirty="0">
                <a:latin typeface="Arial Narrow" pitchFamily="34" charset="0"/>
              </a:rPr>
            </a:br>
            <a:r>
              <a:rPr lang="en-US" sz="2400" b="0" dirty="0">
                <a:latin typeface="Arial Narrow" pitchFamily="34" charset="0"/>
              </a:rPr>
              <a:t>President/General Manager</a:t>
            </a:r>
            <a:br>
              <a:rPr lang="en-US" sz="2400" b="0" dirty="0">
                <a:latin typeface="Arial Narrow" pitchFamily="34" charset="0"/>
              </a:rPr>
            </a:br>
            <a:r>
              <a:rPr lang="en-US" sz="2400" b="0" dirty="0">
                <a:latin typeface="Arial Narrow" pitchFamily="34" charset="0"/>
              </a:rPr>
              <a:t>KSEE-NBC24  Fresno, CA</a:t>
            </a:r>
            <a:br>
              <a:rPr lang="en-US" sz="2400" b="0" dirty="0">
                <a:latin typeface="Arial Narrow" pitchFamily="34" charset="0"/>
              </a:rPr>
            </a:br>
            <a:r>
              <a:rPr lang="en-US" sz="2400" b="0" dirty="0">
                <a:latin typeface="Arial Narrow" pitchFamily="34" charset="0"/>
              </a:rPr>
              <a:t>KSEE </a:t>
            </a:r>
            <a:r>
              <a:rPr lang="en-US" sz="2400" b="0" dirty="0" err="1">
                <a:latin typeface="Arial Narrow" pitchFamily="34" charset="0"/>
              </a:rPr>
              <a:t>WeatherPlus</a:t>
            </a:r>
            <a:r>
              <a:rPr lang="en-US" sz="2400" b="0" dirty="0">
                <a:latin typeface="Arial Narrow" pitchFamily="34" charset="0"/>
              </a:rPr>
              <a:t>  Fresno, CA</a:t>
            </a:r>
            <a:br>
              <a:rPr lang="en-US" sz="2400" b="0" dirty="0">
                <a:latin typeface="Arial Narrow" pitchFamily="34" charset="0"/>
              </a:rPr>
            </a:br>
            <a:r>
              <a:rPr lang="en-US" sz="2400" b="0" dirty="0">
                <a:latin typeface="Arial Narrow" pitchFamily="34" charset="0"/>
              </a:rPr>
              <a:t>LATV la </a:t>
            </a:r>
            <a:r>
              <a:rPr lang="en-US" sz="2400" b="0" dirty="0" err="1">
                <a:latin typeface="Arial Narrow" pitchFamily="34" charset="0"/>
              </a:rPr>
              <a:t>alternativo</a:t>
            </a:r>
            <a:r>
              <a:rPr lang="en-US" sz="2400" b="0" dirty="0">
                <a:latin typeface="Arial Narrow" pitchFamily="34" charset="0"/>
              </a:rPr>
              <a:t>  Fresno, CA</a:t>
            </a:r>
          </a:p>
          <a:p>
            <a:r>
              <a:rPr lang="en-US" sz="2400" b="0" dirty="0">
                <a:latin typeface="Arial Narrow" pitchFamily="34" charset="0"/>
              </a:rPr>
              <a:t/>
            </a:r>
            <a:br>
              <a:rPr lang="en-US" sz="2400" b="0" dirty="0">
                <a:latin typeface="Arial Narrow" pitchFamily="34" charset="0"/>
              </a:rPr>
            </a:br>
            <a:r>
              <a:rPr lang="en-US" sz="2400" b="0" dirty="0">
                <a:latin typeface="Arial Narrow" pitchFamily="34" charset="0"/>
              </a:rPr>
              <a:t/>
            </a:r>
            <a:br>
              <a:rPr lang="en-US" sz="2400" b="0" dirty="0">
                <a:latin typeface="Arial Narrow" pitchFamily="34" charset="0"/>
              </a:rPr>
            </a:br>
            <a:r>
              <a:rPr lang="en-US" sz="2400" b="0" dirty="0">
                <a:latin typeface="Arial Narrow" pitchFamily="34" charset="0"/>
              </a:rPr>
              <a:t>m. 559.304.1764</a:t>
            </a:r>
          </a:p>
          <a:p>
            <a:r>
              <a:rPr lang="en-US" sz="2400" b="0" dirty="0">
                <a:latin typeface="Arial Narrow" pitchFamily="34" charset="0"/>
              </a:rPr>
              <a:t>e. mrosenfeld@ksee.com</a:t>
            </a:r>
          </a:p>
        </p:txBody>
      </p:sp>
      <p:pic>
        <p:nvPicPr>
          <p:cNvPr id="3" name="Content Placeholder 3" descr="Rosenfeld HeadShot News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72" t="2161" r="31799" b="2350"/>
          <a:stretch>
            <a:fillRect/>
          </a:stretch>
        </p:blipFill>
        <p:spPr>
          <a:xfrm>
            <a:off x="228600" y="304800"/>
            <a:ext cx="463148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51272" y="4491334"/>
            <a:ext cx="2424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w Cen MT Condensed Extra Bold" pitchFamily="34" charset="0"/>
              </a:rPr>
              <a:t>Matthew Rosenfeld</a:t>
            </a:r>
            <a:endParaRPr lang="en-US" sz="2400" dirty="0">
              <a:latin typeface="Tw Cen MT Condensed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1000" y="2590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en-US" sz="9600" b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Thank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9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705" y="381000"/>
            <a:ext cx="7288695" cy="4088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499969" y="4572000"/>
            <a:ext cx="2424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w Cen MT Condensed Extra Bold" pitchFamily="34" charset="0"/>
              </a:rPr>
              <a:t>Matthew Rosenfeld</a:t>
            </a:r>
            <a:endParaRPr lang="en-US" sz="2400" dirty="0">
              <a:latin typeface="Tw Cen MT Condensed Extra Bold" pitchFamily="34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828800" y="4572000"/>
            <a:ext cx="3597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latin typeface="Arial Narrow" pitchFamily="34" charset="0"/>
              </a:rPr>
              <a:t>President/General </a:t>
            </a:r>
            <a:r>
              <a:rPr lang="en-US" sz="1600" b="1" dirty="0">
                <a:latin typeface="Arial Narrow" pitchFamily="34" charset="0"/>
              </a:rPr>
              <a:t>Manager</a:t>
            </a:r>
          </a:p>
          <a:p>
            <a:pPr algn="r"/>
            <a:r>
              <a:rPr lang="en-US" sz="1600" dirty="0">
                <a:latin typeface="Arial Narrow" pitchFamily="34" charset="0"/>
              </a:rPr>
              <a:t>Matthew Rosenfeld joined KSEE in July 2009; before that he was </a:t>
            </a:r>
            <a:r>
              <a:rPr lang="en-US" sz="1600" dirty="0" smtClean="0">
                <a:latin typeface="Arial Narrow" pitchFamily="34" charset="0"/>
              </a:rPr>
              <a:t>President/GM </a:t>
            </a:r>
            <a:r>
              <a:rPr lang="en-US" sz="1600" dirty="0">
                <a:latin typeface="Arial Narrow" pitchFamily="34" charset="0"/>
              </a:rPr>
              <a:t>for two CBS </a:t>
            </a:r>
            <a:r>
              <a:rPr lang="en-US" sz="1600" dirty="0" err="1">
                <a:latin typeface="Arial Narrow" pitchFamily="34" charset="0"/>
              </a:rPr>
              <a:t>affils</a:t>
            </a:r>
            <a:r>
              <a:rPr lang="en-US" sz="1600" dirty="0">
                <a:latin typeface="Arial Narrow" pitchFamily="34" charset="0"/>
              </a:rPr>
              <a:t> and one CW station in Upstate New </a:t>
            </a:r>
            <a:r>
              <a:rPr lang="en-US" sz="1600" dirty="0" smtClean="0">
                <a:latin typeface="Arial Narrow" pitchFamily="34" charset="0"/>
              </a:rPr>
              <a:t>York, Syracuse &amp; Binghamton </a:t>
            </a:r>
            <a:r>
              <a:rPr lang="en-US" sz="1600" dirty="0">
                <a:latin typeface="Arial Narrow" pitchFamily="34" charset="0"/>
              </a:rPr>
              <a:t>also within Granite </a:t>
            </a:r>
            <a:r>
              <a:rPr lang="en-US" sz="1600" dirty="0" smtClean="0">
                <a:latin typeface="Arial Narrow" pitchFamily="34" charset="0"/>
              </a:rPr>
              <a:t>Broadcasting.</a:t>
            </a:r>
            <a:endParaRPr lang="en-US" sz="1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POSSIBILITIES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News Coverage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In-Studio Interviews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LIVE Broadcasts, LIVE Reports &amp; Weather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Schedule of Promotional Spots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Don’t say PSAs anymore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Promotional Web Campaign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LIVE Preview Show of Your Event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Contests &amp; Promotions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762000" y="609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153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638800" y="2438400"/>
            <a:ext cx="2057400" cy="1295400"/>
            <a:chOff x="3552" y="1536"/>
            <a:chExt cx="1296" cy="816"/>
          </a:xfrm>
        </p:grpSpPr>
        <p:sp>
          <p:nvSpPr>
            <p:cNvPr id="3088" name="AutoShape 25"/>
            <p:cNvSpPr>
              <a:spLocks noChangeArrowheads="1"/>
            </p:cNvSpPr>
            <p:nvPr/>
          </p:nvSpPr>
          <p:spPr bwMode="auto">
            <a:xfrm>
              <a:off x="3552" y="1536"/>
              <a:ext cx="1296" cy="816"/>
            </a:xfrm>
            <a:prstGeom prst="wedgeRectCallout">
              <a:avLst>
                <a:gd name="adj1" fmla="val 44676"/>
                <a:gd name="adj2" fmla="val -93384"/>
              </a:avLst>
            </a:prstGeom>
            <a:solidFill>
              <a:schemeClr val="accent1">
                <a:alpha val="8509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0">
                  <a:latin typeface="Tw Cen MT Condensed Extra Bold" pitchFamily="34" charset="0"/>
                </a:rPr>
                <a:t>President/GM</a:t>
              </a:r>
            </a:p>
          </p:txBody>
        </p:sp>
        <p:pic>
          <p:nvPicPr>
            <p:cNvPr id="3089" name="Picture 2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10509"/>
            <a:stretch>
              <a:fillRect/>
            </a:stretch>
          </p:blipFill>
          <p:spPr bwMode="auto">
            <a:xfrm>
              <a:off x="3552" y="1872"/>
              <a:ext cx="43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10509"/>
            <a:stretch>
              <a:fillRect/>
            </a:stretch>
          </p:blipFill>
          <p:spPr bwMode="auto">
            <a:xfrm>
              <a:off x="3936" y="1872"/>
              <a:ext cx="432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2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1948"/>
              <a:ext cx="43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572000" y="533400"/>
            <a:ext cx="2362200" cy="1295400"/>
            <a:chOff x="2880" y="336"/>
            <a:chExt cx="1488" cy="816"/>
          </a:xfrm>
        </p:grpSpPr>
        <p:sp>
          <p:nvSpPr>
            <p:cNvPr id="3084" name="AutoShape 32"/>
            <p:cNvSpPr>
              <a:spLocks noChangeArrowheads="1"/>
            </p:cNvSpPr>
            <p:nvPr/>
          </p:nvSpPr>
          <p:spPr bwMode="auto">
            <a:xfrm>
              <a:off x="2880" y="336"/>
              <a:ext cx="1488" cy="816"/>
            </a:xfrm>
            <a:prstGeom prst="wedgeRectCallout">
              <a:avLst>
                <a:gd name="adj1" fmla="val 69759"/>
                <a:gd name="adj2" fmla="val 45954"/>
              </a:avLst>
            </a:prstGeom>
            <a:solidFill>
              <a:schemeClr val="accent1">
                <a:alpha val="8509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0" dirty="0" smtClean="0">
                  <a:latin typeface="Tw Cen MT Condensed Extra Bold" pitchFamily="34" charset="0"/>
                </a:rPr>
                <a:t>Station </a:t>
              </a:r>
              <a:r>
                <a:rPr lang="en-US" sz="2400" b="0" dirty="0">
                  <a:latin typeface="Tw Cen MT Condensed Extra Bold" pitchFamily="34" charset="0"/>
                </a:rPr>
                <a:t>Manager</a:t>
              </a:r>
            </a:p>
          </p:txBody>
        </p:sp>
        <p:pic>
          <p:nvPicPr>
            <p:cNvPr id="3085" name="Picture 3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680"/>
              <a:ext cx="384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3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2" y="764"/>
              <a:ext cx="4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4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" y="672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295400" y="1295400"/>
            <a:ext cx="2057400" cy="1295400"/>
            <a:chOff x="816" y="816"/>
            <a:chExt cx="1296" cy="816"/>
          </a:xfrm>
        </p:grpSpPr>
        <p:sp>
          <p:nvSpPr>
            <p:cNvPr id="3081" name="AutoShape 24"/>
            <p:cNvSpPr>
              <a:spLocks noChangeArrowheads="1"/>
            </p:cNvSpPr>
            <p:nvPr/>
          </p:nvSpPr>
          <p:spPr bwMode="auto">
            <a:xfrm>
              <a:off x="816" y="816"/>
              <a:ext cx="1296" cy="816"/>
            </a:xfrm>
            <a:prstGeom prst="wedgeRectCallout">
              <a:avLst>
                <a:gd name="adj1" fmla="val -57176"/>
                <a:gd name="adj2" fmla="val 95222"/>
              </a:avLst>
            </a:prstGeom>
            <a:solidFill>
              <a:schemeClr val="accent1">
                <a:alpha val="8509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0">
                  <a:latin typeface="Tw Cen MT Condensed Extra Bold" pitchFamily="34" charset="0"/>
                </a:rPr>
                <a:t>President/GM</a:t>
              </a:r>
            </a:p>
          </p:txBody>
        </p:sp>
        <p:pic>
          <p:nvPicPr>
            <p:cNvPr id="3082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0" y="1200"/>
              <a:ext cx="52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4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1152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05000" y="685800"/>
            <a:ext cx="4879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Why Am I Here?</a:t>
            </a:r>
          </a:p>
        </p:txBody>
      </p:sp>
      <p:pic>
        <p:nvPicPr>
          <p:cNvPr id="4" name="Picture 3" descr="Scratch He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50054"/>
            <a:ext cx="7620000" cy="4955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 Condensed Extra Bold" pitchFamily="34" charset="0"/>
              </a:rPr>
              <a:t>QUESTIONS.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327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Arial Narrow" pitchFamily="34" charset="0"/>
              </a:rPr>
              <a:t>Frustrated by Fundraising?</a:t>
            </a:r>
          </a:p>
          <a:p>
            <a:pPr eaLnBrk="1" hangingPunct="1"/>
            <a:r>
              <a:rPr lang="en-US" b="1" dirty="0" smtClean="0">
                <a:latin typeface="Arial Narrow" pitchFamily="34" charset="0"/>
              </a:rPr>
              <a:t>Frustrated by Media Support?</a:t>
            </a:r>
          </a:p>
          <a:p>
            <a:pPr eaLnBrk="1" hangingPunct="1"/>
            <a:r>
              <a:rPr lang="en-US" b="1" dirty="0" smtClean="0">
                <a:latin typeface="Arial Narrow" pitchFamily="34" charset="0"/>
              </a:rPr>
              <a:t>Do You Work with All TV Stations or              Exclusive to One?</a:t>
            </a:r>
          </a:p>
          <a:p>
            <a:pPr eaLnBrk="1" hangingPunct="1"/>
            <a:r>
              <a:rPr lang="en-US" b="1" dirty="0" smtClean="0">
                <a:latin typeface="Arial Narrow" pitchFamily="34" charset="0"/>
              </a:rPr>
              <a:t>Feel like you are not getting traction?</a:t>
            </a:r>
          </a:p>
          <a:p>
            <a:pPr eaLnBrk="1" hangingPunct="1"/>
            <a:endParaRPr lang="en-US" b="1" dirty="0" smtClean="0">
              <a:latin typeface="Arial Narrow" pitchFamily="34" charset="0"/>
            </a:endParaRPr>
          </a:p>
          <a:p>
            <a:pPr eaLnBrk="1" hangingPunct="1"/>
            <a:endParaRPr lang="en-US" b="1" dirty="0" smtClean="0">
              <a:latin typeface="Arial Narrow" pitchFamily="34" charset="0"/>
            </a:endParaRPr>
          </a:p>
          <a:p>
            <a:pPr eaLnBrk="1" hangingPunct="1"/>
            <a:endParaRPr lang="en-US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1189</Words>
  <Application>Microsoft Office PowerPoint</Application>
  <PresentationFormat>On-screen Show (4:3)</PresentationFormat>
  <Paragraphs>266</Paragraphs>
  <Slides>50</Slides>
  <Notes>1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Default Design</vt:lpstr>
      <vt:lpstr>Microsoft Office Excel 97-2003 Worksheet</vt:lpstr>
      <vt:lpstr>Chart</vt:lpstr>
      <vt:lpstr>Maximizing Local Media Resources</vt:lpstr>
      <vt:lpstr>Slide 2</vt:lpstr>
      <vt:lpstr>Slide 3</vt:lpstr>
      <vt:lpstr>Slide 4</vt:lpstr>
      <vt:lpstr>Slide 5</vt:lpstr>
      <vt:lpstr>Slide 6</vt:lpstr>
      <vt:lpstr>Slide 7</vt:lpstr>
      <vt:lpstr>Slide 8</vt:lpstr>
      <vt:lpstr>QUESTIONS.</vt:lpstr>
      <vt:lpstr>WHY I’M HERE.</vt:lpstr>
      <vt:lpstr>Slide 11</vt:lpstr>
      <vt:lpstr>Slide 12</vt:lpstr>
      <vt:lpstr>FACTS ABOUT LOCAL MEDIA</vt:lpstr>
      <vt:lpstr>Slide 14</vt:lpstr>
      <vt:lpstr>WHAT IS IMPORTANT TO MEDIA</vt:lpstr>
      <vt:lpstr>Slide 16</vt:lpstr>
      <vt:lpstr>TWO MODELS</vt:lpstr>
      <vt:lpstr>TWO MODELS</vt:lpstr>
      <vt:lpstr>EXCLUSIVITY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NEED A PLAN, PITCH</vt:lpstr>
      <vt:lpstr>Slide 31</vt:lpstr>
      <vt:lpstr>THE PAYOUT, PRIZE, GOAL</vt:lpstr>
      <vt:lpstr>THE OTHER MODEL</vt:lpstr>
      <vt:lpstr>Slide 34</vt:lpstr>
      <vt:lpstr>Slide 35</vt:lpstr>
      <vt:lpstr>Slide 36</vt:lpstr>
      <vt:lpstr>Slide 37</vt:lpstr>
      <vt:lpstr>Slide 38</vt:lpstr>
      <vt:lpstr>PERFECTING THE PRESS RELEASE</vt:lpstr>
      <vt:lpstr>PERFECTING THE PRESS RELEASE</vt:lpstr>
      <vt:lpstr>Slide 41</vt:lpstr>
      <vt:lpstr>Slide 42</vt:lpstr>
      <vt:lpstr>Slide 43</vt:lpstr>
      <vt:lpstr>SELECTED BY NAB AS THE BEST</vt:lpstr>
      <vt:lpstr>Slide 45</vt:lpstr>
      <vt:lpstr>Slide 46</vt:lpstr>
      <vt:lpstr>Slide 47</vt:lpstr>
      <vt:lpstr>Slide 48</vt:lpstr>
      <vt:lpstr>Slide 49</vt:lpstr>
      <vt:lpstr>POSSIBILITIES</vt:lpstr>
    </vt:vector>
  </TitlesOfParts>
  <Company>KSEE 24 NBC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Local Media Resources</dc:title>
  <dc:creator>matthew rosenfeld</dc:creator>
  <cp:lastModifiedBy>Richard Carter</cp:lastModifiedBy>
  <cp:revision>25</cp:revision>
  <dcterms:created xsi:type="dcterms:W3CDTF">2011-02-08T04:47:23Z</dcterms:created>
  <dcterms:modified xsi:type="dcterms:W3CDTF">2012-03-28T12:27:41Z</dcterms:modified>
</cp:coreProperties>
</file>